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60" r:id="rId4"/>
    <p:sldId id="276" r:id="rId5"/>
    <p:sldId id="277" r:id="rId6"/>
    <p:sldId id="262" r:id="rId7"/>
    <p:sldId id="263" r:id="rId8"/>
    <p:sldId id="278" r:id="rId9"/>
    <p:sldId id="264" r:id="rId10"/>
    <p:sldId id="265" r:id="rId11"/>
    <p:sldId id="267" r:id="rId12"/>
    <p:sldId id="274" r:id="rId13"/>
    <p:sldId id="279" r:id="rId14"/>
    <p:sldId id="275" r:id="rId15"/>
    <p:sldId id="268" r:id="rId16"/>
    <p:sldId id="266" r:id="rId17"/>
    <p:sldId id="269" r:id="rId18"/>
    <p:sldId id="280" r:id="rId19"/>
    <p:sldId id="273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5775" autoAdjust="0"/>
  </p:normalViewPr>
  <p:slideViewPr>
    <p:cSldViewPr snapToGrid="0">
      <p:cViewPr varScale="1">
        <p:scale>
          <a:sx n="111" d="100"/>
          <a:sy n="111" d="100"/>
        </p:scale>
        <p:origin x="53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Численность </a:t>
            </a:r>
            <a:r>
              <a:rPr lang="ru-RU" dirty="0" smtClean="0"/>
              <a:t>населения Щёлковского района</a:t>
            </a:r>
            <a:endParaRPr lang="ru-RU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22225" cap="rnd">
              <a:solidFill>
                <a:schemeClr val="accent2"/>
              </a:solidFill>
            </a:ln>
            <a:effectLst>
              <a:glow rad="139700">
                <a:schemeClr val="accent2">
                  <a:satMod val="175000"/>
                  <a:alpha val="14000"/>
                </a:schemeClr>
              </a:glow>
            </a:effectLst>
          </c:spPr>
          <c:marker>
            <c:symbol val="none"/>
          </c:marker>
          <c:dLbls>
            <c:dLbl>
              <c:idx val="10"/>
              <c:layout/>
              <c:tx>
                <c:rich>
                  <a:bodyPr/>
                  <a:lstStyle/>
                  <a:p>
                    <a:fld id="{094A3B9C-6D4C-4DF4-8752-5253539E304E}" type="VALUE">
                      <a:rPr lang="en-US" sz="1050"/>
                      <a:pPr/>
                      <a:t>[ЗНАЧЕНИЕ]</a:t>
                    </a:fld>
                    <a:endParaRPr lang="ru-RU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2"/>
              <c:layout/>
              <c:tx>
                <c:rich>
                  <a:bodyPr/>
                  <a:lstStyle/>
                  <a:p>
                    <a:fld id="{372EA474-50E7-46B8-8B08-C2E247A3D52A}" type="VALUE">
                      <a:rPr lang="en-US" sz="1050"/>
                      <a:pPr/>
                      <a:t>[ЗНАЧЕНИЕ]</a:t>
                    </a:fld>
                    <a:endParaRPr lang="ru-RU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Лист1!$A$2:$A$14</c:f>
              <c:numCache>
                <c:formatCode>General</c:formatCode>
                <c:ptCount val="13"/>
                <c:pt idx="0">
                  <c:v>1931</c:v>
                </c:pt>
                <c:pt idx="1">
                  <c:v>1970</c:v>
                </c:pt>
                <c:pt idx="2">
                  <c:v>1979</c:v>
                </c:pt>
                <c:pt idx="3">
                  <c:v>1989</c:v>
                </c:pt>
                <c:pt idx="4">
                  <c:v>2002</c:v>
                </c:pt>
                <c:pt idx="5">
                  <c:v>2006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>
                  <c:v>2015</c:v>
                </c:pt>
              </c:numCache>
            </c:num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58025</c:v>
                </c:pt>
                <c:pt idx="1">
                  <c:v>96969</c:v>
                </c:pt>
                <c:pt idx="2">
                  <c:v>98473</c:v>
                </c:pt>
                <c:pt idx="3">
                  <c:v>101216</c:v>
                </c:pt>
                <c:pt idx="4">
                  <c:v>211560</c:v>
                </c:pt>
                <c:pt idx="5">
                  <c:v>190159</c:v>
                </c:pt>
                <c:pt idx="6">
                  <c:v>210764</c:v>
                </c:pt>
                <c:pt idx="7">
                  <c:v>193629</c:v>
                </c:pt>
                <c:pt idx="8">
                  <c:v>192444</c:v>
                </c:pt>
                <c:pt idx="9">
                  <c:v>192444</c:v>
                </c:pt>
                <c:pt idx="10">
                  <c:v>193190</c:v>
                </c:pt>
                <c:pt idx="11">
                  <c:v>196206</c:v>
                </c:pt>
                <c:pt idx="12">
                  <c:v>198593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ln w="22225" cap="rnd">
              <a:solidFill>
                <a:schemeClr val="accent4"/>
              </a:solidFill>
            </a:ln>
            <a:effectLst>
              <a:glow rad="139700">
                <a:schemeClr val="accent4">
                  <a:satMod val="175000"/>
                  <a:alpha val="14000"/>
                </a:schemeClr>
              </a:glo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Лист1!$A$2:$A$14</c:f>
              <c:numCache>
                <c:formatCode>General</c:formatCode>
                <c:ptCount val="13"/>
                <c:pt idx="0">
                  <c:v>1931</c:v>
                </c:pt>
                <c:pt idx="1">
                  <c:v>1970</c:v>
                </c:pt>
                <c:pt idx="2">
                  <c:v>1979</c:v>
                </c:pt>
                <c:pt idx="3">
                  <c:v>1989</c:v>
                </c:pt>
                <c:pt idx="4">
                  <c:v>2002</c:v>
                </c:pt>
                <c:pt idx="5">
                  <c:v>2006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>
                  <c:v>2015</c:v>
                </c:pt>
              </c:numCache>
            </c:numRef>
          </c:cat>
          <c:val>
            <c:numRef>
              <c:f>Лист1!$C$2:$C$14</c:f>
              <c:numCache>
                <c:formatCode>General</c:formatCode>
                <c:ptCount val="13"/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spPr>
            <a:ln w="22225" cap="rnd">
              <a:solidFill>
                <a:schemeClr val="accent6"/>
              </a:solidFill>
            </a:ln>
            <a:effectLst>
              <a:glow rad="139700">
                <a:schemeClr val="accent6">
                  <a:satMod val="175000"/>
                  <a:alpha val="14000"/>
                </a:schemeClr>
              </a:glow>
            </a:effectLst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Лист1!$A$2:$A$14</c:f>
              <c:numCache>
                <c:formatCode>General</c:formatCode>
                <c:ptCount val="13"/>
                <c:pt idx="0">
                  <c:v>1931</c:v>
                </c:pt>
                <c:pt idx="1">
                  <c:v>1970</c:v>
                </c:pt>
                <c:pt idx="2">
                  <c:v>1979</c:v>
                </c:pt>
                <c:pt idx="3">
                  <c:v>1989</c:v>
                </c:pt>
                <c:pt idx="4">
                  <c:v>2002</c:v>
                </c:pt>
                <c:pt idx="5">
                  <c:v>2006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>
                  <c:v>2015</c:v>
                </c:pt>
              </c:numCache>
            </c:numRef>
          </c:cat>
          <c:val>
            <c:numRef>
              <c:f>Лист1!$D$2:$D$14</c:f>
              <c:numCache>
                <c:formatCode>General</c:formatCode>
                <c:ptCount val="13"/>
                <c:pt idx="0">
                  <c:v>200000</c:v>
                </c:pt>
              </c:numCache>
            </c:numRef>
          </c:val>
          <c:smooth val="0"/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163584368"/>
        <c:axId val="163584752"/>
      </c:lineChart>
      <c:catAx>
        <c:axId val="163584368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3584752"/>
        <c:crosses val="autoZero"/>
        <c:auto val="1"/>
        <c:lblAlgn val="ctr"/>
        <c:lblOffset val="100"/>
        <c:noMultiLvlLbl val="0"/>
      </c:catAx>
      <c:valAx>
        <c:axId val="163584752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3584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Процентное соотношение новообразований к общему числу ненасильственной смерти в ШМР за </a:t>
            </a:r>
            <a:r>
              <a:rPr lang="ru-RU" dirty="0"/>
              <a:t>отчетный период (2012-2015 </a:t>
            </a:r>
            <a:r>
              <a:rPr lang="ru-RU" dirty="0" err="1" smtClean="0"/>
              <a:t>гг</a:t>
            </a:r>
            <a:r>
              <a:rPr lang="ru-RU" dirty="0" smtClean="0"/>
              <a:t>)</a:t>
            </a:r>
            <a:endParaRPr lang="ru-RU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.20563402493609714"/>
          <c:w val="1"/>
          <c:h val="0.7548444728220967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explosion val="41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81 %</a:t>
                    </a:r>
                    <a:endParaRPr lang="en-US" dirty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19</a:t>
                    </a:r>
                    <a:r>
                      <a:rPr lang="en-US" baseline="0" smtClean="0"/>
                      <a:t> %</a:t>
                    </a:r>
                    <a:endParaRPr lang="en-US" dirty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1">
                  <c:v>Не насильственная</c:v>
                </c:pt>
                <c:pt idx="2">
                  <c:v>Новообразования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1">
                  <c:v>5553</c:v>
                </c:pt>
                <c:pt idx="2">
                  <c:v>1064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legendEntry>
        <c:idx val="3"/>
        <c:delete val="1"/>
      </c:legendEntry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solidFill>
                  <a:schemeClr val="bg1"/>
                </a:solidFill>
              </a:rPr>
              <a:t>Распределение</a:t>
            </a:r>
            <a:r>
              <a:rPr lang="ru-RU" baseline="0" dirty="0" smtClean="0">
                <a:solidFill>
                  <a:schemeClr val="bg1"/>
                </a:solidFill>
              </a:rPr>
              <a:t> по половому признаку</a:t>
            </a:r>
            <a:endParaRPr lang="ru-RU" dirty="0">
              <a:solidFill>
                <a:schemeClr val="bg1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93608852799707E-2"/>
          <c:y val="7.6781499331287167E-2"/>
          <c:w val="0.86682947345341765"/>
          <c:h val="0.66122052978359436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Мужчины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2000" dirty="0" smtClean="0">
                        <a:solidFill>
                          <a:schemeClr val="tx1"/>
                        </a:solidFill>
                      </a:rPr>
                      <a:t>121 (37 %)</a:t>
                    </a:r>
                    <a:endParaRPr lang="en-US" sz="2000" dirty="0">
                      <a:solidFill>
                        <a:schemeClr val="tx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2000" dirty="0" smtClean="0"/>
                      <a:t>119(36 %)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2000" dirty="0" smtClean="0"/>
                      <a:t>116 (42%) 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2000" dirty="0" smtClean="0"/>
                      <a:t>87(46</a:t>
                    </a:r>
                    <a:r>
                      <a:rPr lang="en-US" sz="2000" dirty="0" smtClean="0"/>
                      <a:t>%)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118</c:v>
                </c:pt>
                <c:pt idx="1">
                  <c:v>109</c:v>
                </c:pt>
                <c:pt idx="2">
                  <c:v>115</c:v>
                </c:pt>
                <c:pt idx="3">
                  <c:v>61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Женщины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2000" dirty="0" smtClean="0"/>
                      <a:t>195(63 %)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2000" dirty="0" smtClean="0"/>
                      <a:t>178(64%)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2000" dirty="0" smtClean="0"/>
                      <a:t>156 (58%)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2000" dirty="0" smtClean="0"/>
                      <a:t>103 </a:t>
                    </a:r>
                    <a:r>
                      <a:rPr lang="en-US" sz="2000" dirty="0" smtClean="0"/>
                      <a:t>(54%)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189</c:v>
                </c:pt>
                <c:pt idx="1">
                  <c:v>168</c:v>
                </c:pt>
                <c:pt idx="2">
                  <c:v>155</c:v>
                </c:pt>
                <c:pt idx="3">
                  <c:v>79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64878680"/>
        <c:axId val="165588792"/>
        <c:axId val="106686824"/>
      </c:bar3DChart>
      <c:catAx>
        <c:axId val="164878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5588792"/>
        <c:crosses val="autoZero"/>
        <c:auto val="1"/>
        <c:lblAlgn val="ctr"/>
        <c:lblOffset val="100"/>
        <c:noMultiLvlLbl val="0"/>
      </c:catAx>
      <c:valAx>
        <c:axId val="165588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4878680"/>
        <c:crosses val="autoZero"/>
        <c:crossBetween val="between"/>
      </c:valAx>
      <c:serAx>
        <c:axId val="106686824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5588792"/>
        <c:crosses val="autoZero"/>
      </c:ser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Процентное распределение умерших от злокачественных образований по возрастной </a:t>
            </a:r>
            <a:r>
              <a:rPr lang="ru-RU" dirty="0" smtClean="0"/>
              <a:t>категории по</a:t>
            </a:r>
            <a:r>
              <a:rPr lang="ru-RU" baseline="0" dirty="0" smtClean="0"/>
              <a:t> данным</a:t>
            </a:r>
            <a:r>
              <a:rPr lang="ru-RU" dirty="0" smtClean="0"/>
              <a:t> ЩРСМО</a:t>
            </a:r>
            <a:endParaRPr lang="ru-RU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 30 лет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8000"/>
                    <a:hueMod val="94000"/>
                    <a:satMod val="130000"/>
                    <a:lumMod val="128000"/>
                  </a:schemeClr>
                </a:gs>
                <a:gs pos="100000">
                  <a:schemeClr val="accent1">
                    <a:shade val="94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46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 prstMaterial="plastic">
              <a:bevelT w="25400" h="25400"/>
            </a:sp3d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0,6 %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0,3 %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0.6</c:v>
                </c:pt>
                <c:pt idx="2">
                  <c:v>0.3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от 30 до 50 лет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8000"/>
                    <a:hueMod val="94000"/>
                    <a:satMod val="130000"/>
                    <a:lumMod val="128000"/>
                  </a:schemeClr>
                </a:gs>
                <a:gs pos="100000">
                  <a:schemeClr val="accent2">
                    <a:shade val="94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46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 prstMaterial="plastic">
              <a:bevelT w="25400" h="25400"/>
            </a:sp3d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8,8</a:t>
                    </a:r>
                    <a:r>
                      <a:rPr lang="en-US" baseline="0" smtClean="0"/>
                      <a:t> 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4,8 %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4,73 %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5 %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6.6</c:v>
                </c:pt>
                <c:pt idx="1">
                  <c:v>4.8</c:v>
                </c:pt>
                <c:pt idx="2">
                  <c:v>4.78</c:v>
                </c:pt>
                <c:pt idx="3">
                  <c:v>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от 50 лет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8000"/>
                    <a:hueMod val="94000"/>
                    <a:satMod val="130000"/>
                    <a:lumMod val="128000"/>
                  </a:schemeClr>
                </a:gs>
                <a:gs pos="100000">
                  <a:schemeClr val="accent3">
                    <a:shade val="94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46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 prstMaterial="plastic">
              <a:bevelT w="25400" h="25400"/>
            </a:sp3d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89,8</a:t>
                    </a:r>
                    <a:r>
                      <a:rPr lang="en-US" baseline="0" smtClean="0"/>
                      <a:t> 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89 %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94,1 %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95 %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89.8</c:v>
                </c:pt>
                <c:pt idx="1">
                  <c:v>89</c:v>
                </c:pt>
                <c:pt idx="2">
                  <c:v>94.1</c:v>
                </c:pt>
                <c:pt idx="3">
                  <c:v>95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165711608"/>
        <c:axId val="165711992"/>
      </c:barChart>
      <c:catAx>
        <c:axId val="165711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5711992"/>
        <c:crosses val="autoZero"/>
        <c:auto val="1"/>
        <c:lblAlgn val="ctr"/>
        <c:lblOffset val="100"/>
        <c:noMultiLvlLbl val="0"/>
      </c:catAx>
      <c:valAx>
        <c:axId val="165711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5711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/>
              <a:t>Количественные показатели по Щелковскому району за 2014 г.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Абсолютное число умерших по району за 2014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8000"/>
                    <a:hueMod val="94000"/>
                    <a:satMod val="130000"/>
                    <a:lumMod val="128000"/>
                  </a:schemeClr>
                </a:gs>
                <a:gs pos="100000">
                  <a:schemeClr val="accent1">
                    <a:shade val="94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46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 prstMaterial="plastic">
              <a:bevelT w="25400" h="25400"/>
            </a:sp3d>
          </c:spPr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3435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Злокачественные образования по данным областной статистики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8000"/>
                    <a:hueMod val="94000"/>
                    <a:satMod val="130000"/>
                    <a:lumMod val="128000"/>
                  </a:schemeClr>
                </a:gs>
                <a:gs pos="100000">
                  <a:schemeClr val="accent2">
                    <a:shade val="94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46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 prstMaterial="plastic">
              <a:bevelT w="25400" h="25400"/>
            </a:sp3d>
          </c:spPr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571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Количество исследуемых в ЩРСМО за 2014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8000"/>
                    <a:hueMod val="94000"/>
                    <a:satMod val="130000"/>
                    <a:lumMod val="128000"/>
                  </a:schemeClr>
                </a:gs>
                <a:gs pos="100000">
                  <a:schemeClr val="accent3">
                    <a:shade val="94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46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 prstMaterial="plastic">
              <a:bevelT w="25400" h="25400"/>
            </a:sp3d>
          </c:spPr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1826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Количество злокачественных новообразований в ЩРСМО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hueMod val="94000"/>
                    <a:satMod val="130000"/>
                    <a:lumMod val="128000"/>
                  </a:schemeClr>
                </a:gs>
                <a:gs pos="100000">
                  <a:schemeClr val="accent4">
                    <a:shade val="94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46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 prstMaterial="plastic">
              <a:bevelT w="25400" h="25400"/>
            </a:sp3d>
          </c:spPr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271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165665016"/>
        <c:axId val="165239568"/>
      </c:barChart>
      <c:catAx>
        <c:axId val="1656650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5239568"/>
        <c:crosses val="autoZero"/>
        <c:auto val="1"/>
        <c:lblAlgn val="ctr"/>
        <c:lblOffset val="100"/>
        <c:noMultiLvlLbl val="0"/>
      </c:catAx>
      <c:valAx>
        <c:axId val="1652395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5665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Сравнительные</a:t>
            </a:r>
            <a:r>
              <a:rPr lang="ru-RU" baseline="0" dirty="0" smtClean="0"/>
              <a:t> д</a:t>
            </a:r>
            <a:r>
              <a:rPr lang="ru-RU" dirty="0" smtClean="0"/>
              <a:t>анные </a:t>
            </a:r>
            <a:r>
              <a:rPr lang="ru-RU" dirty="0"/>
              <a:t>за первую половину 2014 и 2015 гг.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умерших в ЩМР,включая г.Фрязино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8000"/>
                    <a:hueMod val="94000"/>
                    <a:satMod val="130000"/>
                    <a:lumMod val="128000"/>
                  </a:schemeClr>
                </a:gs>
                <a:gs pos="100000">
                  <a:schemeClr val="accent1">
                    <a:shade val="94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cat>
            <c:strRef>
              <c:f>Лист1!$A$2:$A$5</c:f>
              <c:strCache>
                <c:ptCount val="2"/>
                <c:pt idx="0">
                  <c:v>Первая половина 2014 года</c:v>
                </c:pt>
                <c:pt idx="1">
                  <c:v>Первая половина 2015 года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1704</c:v>
                </c:pt>
                <c:pt idx="1">
                  <c:v>1606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Количество умерших от з.новообразований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8000"/>
                    <a:hueMod val="94000"/>
                    <a:satMod val="130000"/>
                    <a:lumMod val="128000"/>
                  </a:schemeClr>
                </a:gs>
                <a:gs pos="100000">
                  <a:schemeClr val="accent3">
                    <a:shade val="94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cat>
            <c:strRef>
              <c:f>Лист1!$A$2:$A$5</c:f>
              <c:strCache>
                <c:ptCount val="2"/>
                <c:pt idx="0">
                  <c:v>Первая половина 2014 года</c:v>
                </c:pt>
                <c:pt idx="1">
                  <c:v>Первая половина 2015 года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286</c:v>
                </c:pt>
                <c:pt idx="1">
                  <c:v>301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Исследуемых в ЩРСМО 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tint val="98000"/>
                    <a:hueMod val="94000"/>
                    <a:satMod val="130000"/>
                    <a:lumMod val="128000"/>
                  </a:schemeClr>
                </a:gs>
                <a:gs pos="100000">
                  <a:schemeClr val="accent5">
                    <a:shade val="94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cat>
            <c:strRef>
              <c:f>Лист1!$A$2:$A$5</c:f>
              <c:strCache>
                <c:ptCount val="2"/>
                <c:pt idx="0">
                  <c:v>Первая половина 2014 года</c:v>
                </c:pt>
                <c:pt idx="1">
                  <c:v>Первая половина 2015 года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932</c:v>
                </c:pt>
                <c:pt idx="1">
                  <c:v>872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Новообразований по данным ЩРСМО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60000"/>
                    <a:tint val="98000"/>
                    <a:hueMod val="94000"/>
                    <a:satMod val="130000"/>
                    <a:lumMod val="128000"/>
                  </a:schemeClr>
                </a:gs>
                <a:gs pos="100000">
                  <a:schemeClr val="accent1">
                    <a:lumMod val="60000"/>
                    <a:shade val="94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25400" dist="12700" dir="13500000">
                <a:srgbClr val="000000">
                  <a:alpha val="45000"/>
                </a:srgbClr>
              </a:innerShdw>
            </a:effectLst>
          </c:spPr>
          <c:invertIfNegative val="0"/>
          <c:cat>
            <c:strRef>
              <c:f>Лист1!$A$2:$A$5</c:f>
              <c:strCache>
                <c:ptCount val="2"/>
                <c:pt idx="0">
                  <c:v>Первая половина 2014 года</c:v>
                </c:pt>
                <c:pt idx="1">
                  <c:v>Первая половина 2015 года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162</c:v>
                </c:pt>
                <c:pt idx="1">
                  <c:v>119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63355320"/>
        <c:axId val="163355712"/>
      </c:barChart>
      <c:catAx>
        <c:axId val="163355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3355712"/>
        <c:crosses val="autoZero"/>
        <c:auto val="1"/>
        <c:lblAlgn val="ctr"/>
        <c:lblOffset val="100"/>
        <c:noMultiLvlLbl val="0"/>
      </c:catAx>
      <c:valAx>
        <c:axId val="163355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3355320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2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dTable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1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2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3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4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5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6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1">
                      <a:lumMod val="60000"/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2">
                      <a:lumMod val="60000"/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3">
                      <a:lumMod val="60000"/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46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/>
              </a:scene3d>
              <a:sp3d prstMaterial="plastic">
                <a:bevelT w="25400" h="25400"/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Лист1!$A$2:$A$10</c:f>
              <c:strCache>
                <c:ptCount val="9"/>
                <c:pt idx="0">
                  <c:v>Легкие</c:v>
                </c:pt>
                <c:pt idx="1">
                  <c:v>ЖКТ</c:v>
                </c:pt>
                <c:pt idx="2">
                  <c:v>Почки</c:v>
                </c:pt>
                <c:pt idx="3">
                  <c:v>Молочные железы</c:v>
                </c:pt>
                <c:pt idx="4">
                  <c:v>Ж.половые органы</c:v>
                </c:pt>
                <c:pt idx="5">
                  <c:v>Гол.мозг</c:v>
                </c:pt>
                <c:pt idx="6">
                  <c:v>Кожа</c:v>
                </c:pt>
                <c:pt idx="7">
                  <c:v>Кроветворные органы</c:v>
                </c:pt>
                <c:pt idx="8">
                  <c:v>Др.</c:v>
                </c:pt>
              </c:strCache>
            </c:strRef>
          </c:cat>
          <c:val>
            <c:numRef>
              <c:f>Лист1!$B$2:$B$10</c:f>
              <c:numCache>
                <c:formatCode>0%</c:formatCode>
                <c:ptCount val="9"/>
                <c:pt idx="0" formatCode="0.00%">
                  <c:v>0.17599999999999999</c:v>
                </c:pt>
                <c:pt idx="1">
                  <c:v>0.42</c:v>
                </c:pt>
                <c:pt idx="2" formatCode="0.00%">
                  <c:v>2.8000000000000001E-2</c:v>
                </c:pt>
                <c:pt idx="3" formatCode="0.00%">
                  <c:v>8.5999999999999993E-2</c:v>
                </c:pt>
                <c:pt idx="4">
                  <c:v>0.1</c:v>
                </c:pt>
                <c:pt idx="5" formatCode="0.00%">
                  <c:v>2.4E-2</c:v>
                </c:pt>
                <c:pt idx="6" formatCode="0.00%">
                  <c:v>1.4999999999999999E-2</c:v>
                </c:pt>
                <c:pt idx="7" formatCode="0.00%">
                  <c:v>8.0000000000000002E-3</c:v>
                </c:pt>
                <c:pt idx="8" formatCode="0.00%">
                  <c:v>9.8000000000000004E-2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Случаи выявления онкозаболеваний в ЩРСМО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Лист1!$A$2:$A$5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171</c:v>
                </c:pt>
                <c:pt idx="1">
                  <c:v>158</c:v>
                </c:pt>
                <c:pt idx="2">
                  <c:v>128</c:v>
                </c:pt>
                <c:pt idx="3">
                  <c:v>74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Случаи с предварительными данными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Лист1!$A$2:$A$5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145</c:v>
                </c:pt>
                <c:pt idx="1">
                  <c:v>139</c:v>
                </c:pt>
                <c:pt idx="2">
                  <c:v>144</c:v>
                </c:pt>
                <c:pt idx="3">
                  <c:v>116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Лист1!$A$2:$A$5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6210152"/>
        <c:axId val="166210544"/>
      </c:lineChart>
      <c:catAx>
        <c:axId val="166210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6210544"/>
        <c:crosses val="autoZero"/>
        <c:auto val="1"/>
        <c:lblAlgn val="ctr"/>
        <c:lblOffset val="100"/>
        <c:noMultiLvlLbl val="0"/>
      </c:catAx>
      <c:valAx>
        <c:axId val="166210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6210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6">
  <cs:axisTitle>
    <cs:lnRef idx="0"/>
    <cs:fillRef idx="0"/>
    <cs:effectRef idx="0"/>
    <cs:fontRef idx="minor">
      <a:schemeClr val="lt1">
        <a:lumMod val="75000"/>
      </a:schemeClr>
    </cs:fontRef>
    <cs:defRPr sz="1197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862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22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" y="790833"/>
            <a:ext cx="10618573" cy="3328086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4400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sz="4400" dirty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4400" dirty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sz="4400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4400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sz="4400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Оценка смертности от новообразований в общей структуре ненасильственной смерти в Щёлковском районном отделении </a:t>
            </a:r>
            <a:br>
              <a:rPr lang="ru-RU" sz="4400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sz="4400" dirty="0" smtClean="0">
                <a:solidFill>
                  <a:schemeClr val="bg2">
                    <a:lumMod val="75000"/>
                  </a:schemeClr>
                </a:solidFill>
                <a:latin typeface="Arial Black" panose="020B0A04020102020204" pitchFamily="34" charset="0"/>
              </a:rPr>
              <a:t>за 2012-2015 </a:t>
            </a:r>
            <a:endParaRPr lang="ru-RU" dirty="0">
              <a:solidFill>
                <a:schemeClr val="bg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9557" y="4967416"/>
            <a:ext cx="5568778" cy="1575167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Заведующий Щёлковским отделением ГБУЗ МО БСМЭ </a:t>
            </a:r>
          </a:p>
          <a:p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В.Г. Литвинович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forens.ru/uploads/gallery/album_5/gallery_9_5_223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9989" y="4275437"/>
            <a:ext cx="1606379" cy="1930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81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28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9595317"/>
              </p:ext>
            </p:extLst>
          </p:nvPr>
        </p:nvGraphicFramePr>
        <p:xfrm>
          <a:off x="577516" y="770021"/>
          <a:ext cx="11232682" cy="43891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442762" y="5159140"/>
            <a:ext cx="109054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Смертность женского населения от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злокачественных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новообразований в Щёлковском районе превосходит мужское.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258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9279953"/>
              </p:ext>
            </p:extLst>
          </p:nvPr>
        </p:nvGraphicFramePr>
        <p:xfrm>
          <a:off x="684212" y="685799"/>
          <a:ext cx="11135611" cy="55502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6939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Объект 3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2703351"/>
              </p:ext>
            </p:extLst>
          </p:nvPr>
        </p:nvGraphicFramePr>
        <p:xfrm>
          <a:off x="700216" y="2084173"/>
          <a:ext cx="10758616" cy="4258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5" name="Прямоугольник 34"/>
          <p:cNvSpPr/>
          <p:nvPr/>
        </p:nvSpPr>
        <p:spPr>
          <a:xfrm>
            <a:off x="914400" y="691977"/>
            <a:ext cx="10453815" cy="1277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По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данным областной статистики за 2014 год зарегистрировано 3435 умерших по Щёлковскому району включая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г. Фрязино,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них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умерших от злокачественных новообразований 571 (16%). Исследованных в Щёлковском отделении ГБУЗ МО БСМЭ 1826 человек (53 % умерших), из них с злокачественными образованиями 272 (47 % от общего числа умерших от новообразований).</a:t>
            </a:r>
            <a:endParaRPr lang="ru-RU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13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7" y="502508"/>
            <a:ext cx="12349212" cy="565895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смертности  от новообразований за 2014 год</a:t>
            </a:r>
            <a:endParaRPr lang="ru-RU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0875443"/>
              </p:ext>
            </p:extLst>
          </p:nvPr>
        </p:nvGraphicFramePr>
        <p:xfrm>
          <a:off x="413886" y="1351439"/>
          <a:ext cx="11367438" cy="14527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5821"/>
                <a:gridCol w="1792336"/>
                <a:gridCol w="1303517"/>
                <a:gridCol w="1246009"/>
                <a:gridCol w="1029903"/>
                <a:gridCol w="1564926"/>
                <a:gridCol w="1564926"/>
              </a:tblGrid>
              <a:tr h="7010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населения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Умершие</a:t>
                      </a:r>
                      <a:r>
                        <a:rPr lang="ru-RU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новообразований по данным статистики МО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 смертности на 100 </a:t>
                      </a:r>
                      <a:r>
                        <a:rPr lang="ru-RU" sz="1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тыс.нас</a:t>
                      </a: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Исследуемых в ЩРСМО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(%) исследуемых лиц от общего количества </a:t>
                      </a:r>
                    </a:p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умерших от новообразований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r>
                        <a:rPr lang="ru-RU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смертности на 100 тыс. нас.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5921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г.о. Фрязино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58187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137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235,4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7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5 %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12,03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1161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Щёлковский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м.р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196206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434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221,2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265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61 %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135,06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76650" y="3237944"/>
            <a:ext cx="112046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СМЕРТНОСТИ ОТ НОВООБРАЗОВАНИЙ ЗА ПЕРВУЮ ПОЛОВИНУ 2015 ГОДА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0184660"/>
              </p:ext>
            </p:extLst>
          </p:nvPr>
        </p:nvGraphicFramePr>
        <p:xfrm>
          <a:off x="413887" y="4011826"/>
          <a:ext cx="11367437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5477"/>
                <a:gridCol w="1161003"/>
                <a:gridCol w="1148646"/>
                <a:gridCol w="1007960"/>
                <a:gridCol w="1495684"/>
                <a:gridCol w="938363"/>
                <a:gridCol w="1156917"/>
                <a:gridCol w="1298994"/>
                <a:gridCol w="984393"/>
              </a:tblGrid>
              <a:tr h="94383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населения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</a:t>
                      </a:r>
                    </a:p>
                    <a:p>
                      <a:r>
                        <a:rPr lang="ru-RU" sz="1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</a:t>
                      </a: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  <a:p>
                      <a:r>
                        <a:rPr lang="ru-RU" sz="1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ванно</a:t>
                      </a:r>
                      <a:endParaRPr lang="ru-RU" sz="1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смертей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Смертность на 1000 нас.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Умершие</a:t>
                      </a:r>
                      <a:r>
                        <a:rPr lang="ru-RU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новообразований по данным статистики МО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 смертности на 100 </a:t>
                      </a:r>
                      <a:r>
                        <a:rPr lang="ru-RU" sz="1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тыс.нас</a:t>
                      </a:r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Исследуемых в ЩРСМО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(%) исследуемых лиц от общего количества </a:t>
                      </a:r>
                    </a:p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умерших от новообразований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r>
                        <a:rPr lang="ru-RU" sz="1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смертности на 100 тыс. нас. с корреляцией за год.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4321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г.о. Фрязино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58946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389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13,3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65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222,4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5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7,6  %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17,1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4321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Щёлковский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м.р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198593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1217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13,4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236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239,6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185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73,7 %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187,9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67457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3032195"/>
              </p:ext>
            </p:extLst>
          </p:nvPr>
        </p:nvGraphicFramePr>
        <p:xfrm>
          <a:off x="577515" y="2252312"/>
          <a:ext cx="11070787" cy="446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77515" y="943276"/>
            <a:ext cx="11377061" cy="2244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Исходя из данных, приведенных выше таблиц можно сделать вывод о тенденции к увеличению показателей смертности от новообразований  на 100000 населения по сравнению с 2014 годом в Щёлковском м. р. и уменьшению в г. о. Фрязино.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Увеличился также показатель смертности по данным Щёлковского отделения ГБУЗ МО БСМЭ. 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Показатели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смертности представляют интерес, прежде всего в плане оценки эффективности борьбы, поскольку она зависит от своевременности диагностики опухолей.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600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endParaRPr lang="ru-RU" sz="16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46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912142"/>
              </p:ext>
            </p:extLst>
          </p:nvPr>
        </p:nvGraphicFramePr>
        <p:xfrm>
          <a:off x="387177" y="673099"/>
          <a:ext cx="11640066" cy="4055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342768" y="4728518"/>
            <a:ext cx="99380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В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структуре смертности от злокачественных новообразований наибольший удельный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 по данным Щёлковского отделения ГБУЗ МО БСМЭ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составляют злокачественные новообразования органов пищеварения – 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42 %,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новообразования органов дыхания – 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17,6 %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новообразования женских половых органов – 10 %, новообразования грудной железы – 8,6 %, новообразования почек и мочевыделительной системы – 2,8 %, новообразования кожи и придатков -1,5 %, головного мозга -2,4 %,  новообразования крови и лимфоидной ткани – 0,8% , др. органов и тканей -9,8 %  </a:t>
            </a:r>
          </a:p>
        </p:txBody>
      </p:sp>
    </p:spTree>
    <p:extLst>
      <p:ext uri="{BB962C8B-B14F-4D97-AF65-F5344CB8AC3E}">
        <p14:creationId xmlns:p14="http://schemas.microsoft.com/office/powerpoint/2010/main" val="329191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11048984" cy="4136457"/>
          </a:xfrm>
        </p:spPr>
        <p:txBody>
          <a:bodyPr/>
          <a:lstStyle/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Лабораторные методы исследования достаточно широко использовались при исследовании ненасильственной смерти. Гистологическое исследование  проводилось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98,6 % лиц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умерших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злокачественных новообразований. </a:t>
            </a:r>
          </a:p>
          <a:p>
            <a:pPr algn="just"/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Медицинские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 изучались в 40 % случаях от исследованной ненасильственной смерти. </a:t>
            </a: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всех необходимых случаях вопросы ведения больного и диагностики обсуждались с врачами и заведующими отделениями, как до начала исследования трупа, так и после него. </a:t>
            </a:r>
          </a:p>
        </p:txBody>
      </p:sp>
    </p:spTree>
    <p:extLst>
      <p:ext uri="{BB962C8B-B14F-4D97-AF65-F5344CB8AC3E}">
        <p14:creationId xmlns:p14="http://schemas.microsoft.com/office/powerpoint/2010/main" val="360113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4397356"/>
              </p:ext>
            </p:extLst>
          </p:nvPr>
        </p:nvGraphicFramePr>
        <p:xfrm>
          <a:off x="684212" y="645826"/>
          <a:ext cx="10255637" cy="2731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0923"/>
                <a:gridCol w="1449860"/>
                <a:gridCol w="1548713"/>
                <a:gridCol w="1622854"/>
                <a:gridCol w="1515762"/>
                <a:gridCol w="1507525"/>
              </a:tblGrid>
              <a:tr h="6285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2014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Всего</a:t>
                      </a:r>
                      <a:endParaRPr lang="ru-RU" dirty="0"/>
                    </a:p>
                  </a:txBody>
                  <a:tcPr anchor="ctr"/>
                </a:tc>
              </a:tr>
              <a:tr h="92632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Случаи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выявления онкологических заболеваний без наличия информации в ЩРСМО.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171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158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/>
                        <a:t> 128</a:t>
                      </a:r>
                      <a:endParaRPr lang="ru-RU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</a:t>
                      </a:r>
                      <a:r>
                        <a:rPr lang="ru-RU" dirty="0" smtClean="0"/>
                        <a:t>74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</a:t>
                      </a:r>
                      <a:r>
                        <a:rPr lang="ru-RU" dirty="0" smtClean="0"/>
                        <a:t>531</a:t>
                      </a:r>
                      <a:endParaRPr lang="ru-RU" dirty="0"/>
                    </a:p>
                  </a:txBody>
                  <a:tcPr anchor="ctr"/>
                </a:tc>
              </a:tr>
              <a:tr h="99469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Случаи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выявленных ЗНО с предварительными данными о наличии заболеваний (</a:t>
                      </a:r>
                      <a:r>
                        <a:rPr lang="ru-RU" sz="14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верификацирован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  <a:p>
                      <a:r>
                        <a:rPr lang="ru-RU" sz="14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ный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диагноз).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145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139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144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</a:t>
                      </a:r>
                      <a:r>
                        <a:rPr lang="ru-RU" dirty="0" smtClean="0"/>
                        <a:t>116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</a:t>
                      </a:r>
                      <a:r>
                        <a:rPr lang="ru-RU" dirty="0" smtClean="0"/>
                        <a:t>544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684497169"/>
              </p:ext>
            </p:extLst>
          </p:nvPr>
        </p:nvGraphicFramePr>
        <p:xfrm>
          <a:off x="848497" y="3838833"/>
          <a:ext cx="10256107" cy="2523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9399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81232"/>
            <a:ext cx="11005280" cy="6400800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Учитывая все изложенное выше, можно сделать вывод, что показатели ненасильственной смерти и процентное соотношение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случаев смерти от злокачественных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новообразований в структуре ненасильственной смерти остаются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практически на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одном уровне, занимая устойчиво высокий процент. 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По сравнению с предыдущими годами отмечается увеличение количества поступления трупов с верифицированными диагнозами по онкологической патологии.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Для дальнейшей объективизации показателей смертности от злокачественных новообразований, необходимо усилить координацию деятельности  лечебных учреждений, правоохранительных органов и судебно-медицинских отделений, в направлении полноты предоставления медицинских документов умерших для изучения судебно-медицинскими экспертами.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Так же необходимо проведение координационных совещаний, конференций с участием врачей онкологов и судебно-медицинских экспертов по контролю заболеваемости и смертности от онкологических заболеваний в Щёлковском районе.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69976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685800"/>
            <a:ext cx="10667529" cy="442165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</a:t>
            </a:r>
            <a:endParaRPr lang="ru-RU" sz="4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90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71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778" y="2850292"/>
            <a:ext cx="4873710" cy="3731741"/>
          </a:xfrm>
        </p:spPr>
      </p:pic>
      <p:sp>
        <p:nvSpPr>
          <p:cNvPr id="2" name="Прямоугольник 1"/>
          <p:cNvSpPr/>
          <p:nvPr/>
        </p:nvSpPr>
        <p:spPr>
          <a:xfrm>
            <a:off x="873211" y="190064"/>
            <a:ext cx="658168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Щёлковский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 — административная единица и муниципальное образование на северо-востоке Московской области России. Административный центр — город Щёлково.</a:t>
            </a:r>
          </a:p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Щёлковское отделение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ГБУЗ МО Бюро судебно-медицинской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экспертизы обслуживает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территорию Щёлковского района. Район расположен на северо-востоке Московской области в 12 км от МКАД. Общая площадь района — 70,488 тыс. 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45958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65" y="381000"/>
            <a:ext cx="4602274" cy="6044514"/>
          </a:xfrm>
        </p:spPr>
      </p:pic>
      <p:sp>
        <p:nvSpPr>
          <p:cNvPr id="4" name="Прямоугольник 3"/>
          <p:cNvSpPr/>
          <p:nvPr/>
        </p:nvSpPr>
        <p:spPr>
          <a:xfrm>
            <a:off x="5380522" y="527222"/>
            <a:ext cx="4826159" cy="59240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1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районе располагаются 1 город, 4 посёлка городского типа и 95 сельских населённых пунктов, до муниципальной реформы входивших в 11 сельских округов. С 2006 года в состав района входят 10 муниципальных образований — 5 городских и 5 сельских поселений: </a:t>
            </a:r>
          </a:p>
          <a:p>
            <a:pPr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1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Городское поселение </a:t>
            </a:r>
            <a:r>
              <a:rPr lang="ru-RU" sz="11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Загорянский</a:t>
            </a:r>
            <a:r>
              <a:rPr lang="ru-RU" sz="11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(посёлок городского типа </a:t>
            </a:r>
            <a:r>
              <a:rPr lang="ru-RU" sz="11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Загорянский</a:t>
            </a:r>
            <a:r>
              <a:rPr lang="ru-RU" sz="11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— 7884чел., 1751 га)</a:t>
            </a:r>
          </a:p>
          <a:p>
            <a:pPr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1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Городское поселение Монино (посёлок городского типа Монино — 21 663чел., 2127 га)</a:t>
            </a:r>
          </a:p>
          <a:p>
            <a:pPr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1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Городское поселение Свердловский (посёлок городского типа Свердловский — 8442 чел., 2978 га</a:t>
            </a:r>
          </a:p>
          <a:p>
            <a:pPr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1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Городское поселение Фряново (посёлок городского типа </a:t>
            </a:r>
            <a:r>
              <a:rPr lang="ru-RU" sz="11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Фряново</a:t>
            </a:r>
            <a:r>
              <a:rPr lang="ru-RU" sz="11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— 12 449чел., 16 059 га)</a:t>
            </a:r>
          </a:p>
          <a:p>
            <a:pPr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1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Городское поселение Щёлково (город Щёлково — 115 252 чел., 8741 га)</a:t>
            </a:r>
          </a:p>
          <a:p>
            <a:pPr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1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Сельское поселение </a:t>
            </a:r>
            <a:r>
              <a:rPr lang="ru-RU" sz="11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Анискинское</a:t>
            </a:r>
            <a:r>
              <a:rPr lang="ru-RU" sz="11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(посёлок </a:t>
            </a:r>
            <a:r>
              <a:rPr lang="ru-RU" sz="11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Биокомбината</a:t>
            </a:r>
            <a:r>
              <a:rPr lang="ru-RU" sz="11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— 8933 чел., 5233 га)</a:t>
            </a:r>
          </a:p>
          <a:p>
            <a:pPr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1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Сельское поселение </a:t>
            </a:r>
            <a:r>
              <a:rPr lang="ru-RU" sz="11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Гребневское</a:t>
            </a:r>
            <a:r>
              <a:rPr lang="ru-RU" sz="11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(деревня </a:t>
            </a:r>
            <a:r>
              <a:rPr lang="ru-RU" sz="11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Гребнево</a:t>
            </a:r>
            <a:r>
              <a:rPr lang="ru-RU" sz="11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— 2941 чел., 7363 га)</a:t>
            </a:r>
          </a:p>
          <a:p>
            <a:pPr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1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Сельское поселение Медвежье-</a:t>
            </a:r>
            <a:r>
              <a:rPr lang="ru-RU" sz="11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Озёрское</a:t>
            </a:r>
            <a:r>
              <a:rPr lang="ru-RU" sz="11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(деревня </a:t>
            </a:r>
            <a:r>
              <a:rPr lang="ru-RU" sz="11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Медвежьи Озёра— </a:t>
            </a:r>
            <a:r>
              <a:rPr lang="ru-RU" sz="11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8018 чел., 4200 га)</a:t>
            </a:r>
          </a:p>
          <a:p>
            <a:pPr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1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Сельское поселение </a:t>
            </a:r>
            <a:r>
              <a:rPr lang="ru-RU" sz="11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Огудневское</a:t>
            </a:r>
            <a:r>
              <a:rPr lang="ru-RU" sz="11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(деревня </a:t>
            </a:r>
            <a:r>
              <a:rPr lang="ru-RU" sz="11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Огуднево</a:t>
            </a:r>
            <a:r>
              <a:rPr lang="ru-RU" sz="11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— 3507 чел., 17 567 га)</a:t>
            </a:r>
          </a:p>
          <a:p>
            <a:pPr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1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Сельское поселение </a:t>
            </a:r>
            <a:r>
              <a:rPr lang="ru-RU" sz="11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Трубинское</a:t>
            </a:r>
            <a:r>
              <a:rPr lang="ru-RU" sz="11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(деревня </a:t>
            </a:r>
            <a:r>
              <a:rPr lang="ru-RU" sz="1100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Трубино</a:t>
            </a:r>
            <a:r>
              <a:rPr lang="ru-RU" sz="11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— 4101 чел., 4469 га</a:t>
            </a:r>
            <a:r>
              <a:rPr lang="ru-RU" sz="11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endParaRPr lang="ru-RU" sz="11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endParaRPr lang="ru-RU" sz="11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72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11112372" cy="3128319"/>
          </a:xfrm>
        </p:spPr>
        <p:txBody>
          <a:bodyPr/>
          <a:lstStyle/>
          <a:p>
            <a:pPr algn="just"/>
            <a:r>
              <a:rPr lang="ru-RU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Фря́зино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 город (с 1951) в Московской области России. Население — 58 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942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чел. (2015). Город расположен в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км к северо-востоку от Москвы на 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Фряновском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шоссе. Центр российской (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советской) СВЧ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электроники. Вместе с деревней 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Чижово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образует муниципальное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«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округ Фрязино».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964" y="3731483"/>
            <a:ext cx="5421503" cy="18043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081" y="2950678"/>
            <a:ext cx="3056238" cy="3704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96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10576912" cy="4232189"/>
          </a:xfrm>
        </p:spPr>
        <p:txBody>
          <a:bodyPr/>
          <a:lstStyle/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 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1994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 было сформировано муниципальное образование «Городской округ Лосино-Петровский», не вошедшее в состав Щёлковского муниципального района. В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1999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 Лосино-Петровский получил статус города областного подчинения. </a:t>
            </a: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Городское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поселение Монино обслуживается  Лосино-Петровским СМО. 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апреля 2014 в зону обслуживания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Лосино-Петровским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отделением вошло Городское поселение Свердловский (посёлок городского типа Свердловский — 8442 чел., 2978 га) и Сельское поселение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Анискинское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(посёлок Биокомбината — 8933 чел., 5233 га).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374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9547625"/>
              </p:ext>
            </p:extLst>
          </p:nvPr>
        </p:nvGraphicFramePr>
        <p:xfrm>
          <a:off x="905594" y="676174"/>
          <a:ext cx="10201960" cy="55417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797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21000">
              <a:schemeClr val="bg2">
                <a:tint val="97000"/>
                <a:hueMod val="92000"/>
                <a:satMod val="169000"/>
                <a:lumMod val="164000"/>
              </a:schemeClr>
            </a:gs>
            <a:gs pos="67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685800"/>
            <a:ext cx="11376243" cy="815741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отчетный период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2012 -2015 в Щёлковском отделении выполнен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значительный объем работы по исследованию трупов, общий анализ которой представлен в следующей таблице и диаграмме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endParaRPr lang="ru-RU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ru-RU" dirty="0">
              <a:solidFill>
                <a:srgbClr val="FFFF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7800740"/>
              </p:ext>
            </p:extLst>
          </p:nvPr>
        </p:nvGraphicFramePr>
        <p:xfrm>
          <a:off x="1722921" y="1318054"/>
          <a:ext cx="8941870" cy="35762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64853"/>
                <a:gridCol w="1319512"/>
                <a:gridCol w="1318481"/>
                <a:gridCol w="1319512"/>
                <a:gridCol w="1319512"/>
              </a:tblGrid>
              <a:tr h="4366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Распределение по родам </a:t>
                      </a: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смерти, территориальности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2012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2013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baseline="-25000" dirty="0" smtClean="0">
                          <a:effectLst/>
                        </a:rPr>
                        <a:t>2014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+mn-lt"/>
                          <a:ea typeface="+mn-ea"/>
                        </a:rPr>
                        <a:t>2015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853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трупов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2090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1826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1152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(за</a:t>
                      </a:r>
                      <a:r>
                        <a:rPr lang="ru-RU" sz="18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8 месяцев)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547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Ненасильственная смерть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1672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(80%)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1549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(76%)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1428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(80%)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904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(81%)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433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Новообразования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316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(19%)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(19%)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19%)</a:t>
                      </a: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190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(21,0 %)</a:t>
                      </a:r>
                    </a:p>
                  </a:txBody>
                  <a:tcPr marL="68580" marR="68580" marT="0" marB="0" anchor="ctr"/>
                </a:tc>
              </a:tr>
              <a:tr h="3123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Щёлковский </a:t>
                      </a:r>
                      <a:r>
                        <a:rPr lang="ru-RU" sz="1600" b="1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м.р</a:t>
                      </a: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296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185</a:t>
                      </a:r>
                    </a:p>
                  </a:txBody>
                  <a:tcPr marL="68580" marR="68580" marT="0" marB="0" anchor="ctr"/>
                </a:tc>
              </a:tr>
              <a:tr h="3073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г.о.Фрязино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299411" y="5573027"/>
            <a:ext cx="97022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algn="just"/>
            <a:endParaRPr lang="ru-RU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82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1"/>
            <a:ext cx="11145236" cy="5310738"/>
          </a:xfrm>
        </p:spPr>
        <p:txBody>
          <a:bodyPr/>
          <a:lstStyle/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 видно из таблицы произошел незначительный спад общего числа исследованных трупов, вместе с тем, остается практически на одном уровне процент исследований ненасильственной смерти и случаев смерти от злокачественных новообразований от числа ненасильственной смерти. Высокий процент ненасильственной смерти объясняется структурой смертности, наличием большого количества лиц пожилого возраста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/>
            <a:endParaRPr lang="ru-RU" dirty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Хотелось бы добавить, что на долю исследований </a:t>
            </a:r>
            <a:r>
              <a:rPr lang="ru-RU" dirty="0" err="1" smtClean="0">
                <a:solidFill>
                  <a:schemeClr val="bg1"/>
                </a:solidFill>
                <a:latin typeface="Times New Roman" panose="02020603050405020304" pitchFamily="18" charset="0"/>
              </a:rPr>
              <a:t>Лосино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-Петровского отделения ГБУЗ МО БСМЭ приходиться часть территории ЩМР,  городское поселение Монино и городское поселение Свердловский, где за 2014 год было исследовано 41 случай смертей от злокачественных новообразований и в первой половине 2015 года 35 случаев.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792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4675382"/>
              </p:ext>
            </p:extLst>
          </p:nvPr>
        </p:nvGraphicFramePr>
        <p:xfrm>
          <a:off x="587141" y="685799"/>
          <a:ext cx="10953549" cy="4261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664144" y="5053263"/>
            <a:ext cx="112038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За отчетный период в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общей структуре смертности в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Щёлковском районе злокачественные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новообразования занимают второе место, уступая только сердечно-сосудистым заболеваниям. </a:t>
            </a:r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Среди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умерших от злокачественных новообразований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59 %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женщин. </a:t>
            </a:r>
          </a:p>
        </p:txBody>
      </p:sp>
    </p:spTree>
    <p:extLst>
      <p:ext uri="{BB962C8B-B14F-4D97-AF65-F5344CB8AC3E}">
        <p14:creationId xmlns:p14="http://schemas.microsoft.com/office/powerpoint/2010/main" val="349515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1056</TotalTime>
  <Words>985</Words>
  <Application>Microsoft Office PowerPoint</Application>
  <PresentationFormat>Широкоэкранный</PresentationFormat>
  <Paragraphs>191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 Black</vt:lpstr>
      <vt:lpstr>Calibri</vt:lpstr>
      <vt:lpstr>Century Gothic</vt:lpstr>
      <vt:lpstr>Times New Roman</vt:lpstr>
      <vt:lpstr>Wingdings 3</vt:lpstr>
      <vt:lpstr>Сектор</vt:lpstr>
      <vt:lpstr>   Оценка смертности от новообразований в общей структуре ненасильственной смерти в Щёлковском районном отделении  за 2012-2015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Анализ смертности  от новообразований за 2014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смертности от новообразований В щёлковском районе по данным РСМО за 2012-2015</dc:title>
  <dc:creator>СМЭ</dc:creator>
  <cp:lastModifiedBy>СМЭ</cp:lastModifiedBy>
  <cp:revision>75</cp:revision>
  <dcterms:created xsi:type="dcterms:W3CDTF">2015-10-02T10:15:16Z</dcterms:created>
  <dcterms:modified xsi:type="dcterms:W3CDTF">2015-10-13T10:08:19Z</dcterms:modified>
</cp:coreProperties>
</file>